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7123519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919014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4989543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0558500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1197427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133412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426006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1707957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8114574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814070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7054303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0ACAAC-FCE0-4B4F-BE10-908C8024243D}" type="datetimeFigureOut">
              <a:rPr lang="en-AU" smtClean="0"/>
              <a:t>31/07/2018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A1E866-C56C-4506-BD81-EE7A01DDCD2A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6276471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err="1" smtClean="0"/>
              <a:t>SafetyNet</a:t>
            </a:r>
            <a:r>
              <a:rPr lang="en-AU" dirty="0" smtClean="0"/>
              <a:t> roles comparison</a:t>
            </a:r>
            <a:br>
              <a:rPr lang="en-AU" dirty="0" smtClean="0"/>
            </a:br>
            <a:r>
              <a:rPr lang="en-AU" dirty="0" smtClean="0"/>
              <a:t>WWMIWS vs WWNWS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Understanding definitions within the </a:t>
            </a:r>
            <a:r>
              <a:rPr lang="en-AU" dirty="0" err="1" smtClean="0"/>
              <a:t>SafetyNET</a:t>
            </a:r>
            <a:r>
              <a:rPr lang="en-AU" dirty="0" smtClean="0"/>
              <a:t> Manual</a:t>
            </a:r>
          </a:p>
          <a:p>
            <a:r>
              <a:rPr lang="en-AU" dirty="0" smtClean="0"/>
              <a:t>Including GDPFS relationship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930904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115616" y="548680"/>
            <a:ext cx="2088232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Broadcast Met MSI</a:t>
            </a:r>
            <a:endParaRPr lang="en-AU" dirty="0"/>
          </a:p>
        </p:txBody>
      </p:sp>
      <p:sp>
        <p:nvSpPr>
          <p:cNvPr id="6" name="Rectangle 5"/>
          <p:cNvSpPr/>
          <p:nvPr/>
        </p:nvSpPr>
        <p:spPr>
          <a:xfrm>
            <a:off x="3311860" y="2769975"/>
            <a:ext cx="1332148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METAREA Coordinator</a:t>
            </a:r>
            <a:endParaRPr lang="en-AU" dirty="0"/>
          </a:p>
        </p:txBody>
      </p:sp>
      <p:sp>
        <p:nvSpPr>
          <p:cNvPr id="7" name="Rectangle 6"/>
          <p:cNvSpPr/>
          <p:nvPr/>
        </p:nvSpPr>
        <p:spPr>
          <a:xfrm>
            <a:off x="1835696" y="4065065"/>
            <a:ext cx="165618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Preparation Service</a:t>
            </a:r>
          </a:p>
          <a:p>
            <a:pPr algn="ctr"/>
            <a:r>
              <a:rPr lang="en-AU" i="1" dirty="0" smtClean="0"/>
              <a:t>(TC RSMC, </a:t>
            </a:r>
            <a:r>
              <a:rPr lang="en-AU" i="1" dirty="0" err="1" smtClean="0"/>
              <a:t>etc</a:t>
            </a:r>
            <a:r>
              <a:rPr lang="en-AU" i="1" dirty="0"/>
              <a:t>)</a:t>
            </a:r>
          </a:p>
        </p:txBody>
      </p:sp>
      <p:sp>
        <p:nvSpPr>
          <p:cNvPr id="8" name="Rectangle 7"/>
          <p:cNvSpPr/>
          <p:nvPr/>
        </p:nvSpPr>
        <p:spPr>
          <a:xfrm>
            <a:off x="7344308" y="3447939"/>
            <a:ext cx="147616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National Coordinator</a:t>
            </a:r>
            <a:endParaRPr lang="en-AU" dirty="0"/>
          </a:p>
        </p:txBody>
      </p:sp>
      <p:sp>
        <p:nvSpPr>
          <p:cNvPr id="9" name="Rectangle 8"/>
          <p:cNvSpPr/>
          <p:nvPr/>
        </p:nvSpPr>
        <p:spPr>
          <a:xfrm>
            <a:off x="5440982" y="3447940"/>
            <a:ext cx="165618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NAVAREA Coordinator</a:t>
            </a:r>
            <a:endParaRPr lang="en-AU" dirty="0"/>
          </a:p>
        </p:txBody>
      </p:sp>
      <p:sp>
        <p:nvSpPr>
          <p:cNvPr id="10" name="Rectangle 9"/>
          <p:cNvSpPr/>
          <p:nvPr/>
        </p:nvSpPr>
        <p:spPr>
          <a:xfrm>
            <a:off x="6084168" y="544117"/>
            <a:ext cx="2088232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Broadcast </a:t>
            </a:r>
            <a:r>
              <a:rPr lang="en-AU" dirty="0" err="1" smtClean="0"/>
              <a:t>Nav</a:t>
            </a:r>
            <a:r>
              <a:rPr lang="en-AU" dirty="0" smtClean="0"/>
              <a:t> MSI</a:t>
            </a:r>
            <a:endParaRPr lang="en-AU" dirty="0"/>
          </a:p>
        </p:txBody>
      </p:sp>
      <p:sp>
        <p:nvSpPr>
          <p:cNvPr id="11" name="Rectangle 10"/>
          <p:cNvSpPr/>
          <p:nvPr/>
        </p:nvSpPr>
        <p:spPr>
          <a:xfrm>
            <a:off x="1331640" y="1636414"/>
            <a:ext cx="165618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Registered Information provider</a:t>
            </a:r>
            <a:endParaRPr lang="en-AU" dirty="0"/>
          </a:p>
        </p:txBody>
      </p:sp>
      <p:sp>
        <p:nvSpPr>
          <p:cNvPr id="12" name="Rectangle 11"/>
          <p:cNvSpPr/>
          <p:nvPr/>
        </p:nvSpPr>
        <p:spPr>
          <a:xfrm>
            <a:off x="1259632" y="2768921"/>
            <a:ext cx="1800200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Issuing Service</a:t>
            </a:r>
          </a:p>
          <a:p>
            <a:pPr algn="ctr"/>
            <a:r>
              <a:rPr lang="en-AU" sz="1600" i="1" dirty="0" smtClean="0"/>
              <a:t>(WWMIWS RSMC)</a:t>
            </a:r>
            <a:endParaRPr lang="en-AU" sz="1600" i="1" dirty="0"/>
          </a:p>
        </p:txBody>
      </p:sp>
      <p:sp>
        <p:nvSpPr>
          <p:cNvPr id="13" name="Rectangle 12"/>
          <p:cNvSpPr/>
          <p:nvPr/>
        </p:nvSpPr>
        <p:spPr>
          <a:xfrm>
            <a:off x="323469" y="5361209"/>
            <a:ext cx="165618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National Met Service</a:t>
            </a:r>
            <a:endParaRPr lang="en-AU" dirty="0"/>
          </a:p>
        </p:txBody>
      </p:sp>
      <p:sp>
        <p:nvSpPr>
          <p:cNvPr id="14" name="Rectangle 13"/>
          <p:cNvSpPr/>
          <p:nvPr/>
        </p:nvSpPr>
        <p:spPr>
          <a:xfrm>
            <a:off x="2483768" y="5361209"/>
            <a:ext cx="165618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National Authority</a:t>
            </a:r>
            <a:endParaRPr lang="en-AU" dirty="0"/>
          </a:p>
        </p:txBody>
      </p:sp>
      <p:cxnSp>
        <p:nvCxnSpPr>
          <p:cNvPr id="16" name="Elbow Connector 15"/>
          <p:cNvCxnSpPr>
            <a:stCxn id="14" idx="0"/>
            <a:endCxn id="7" idx="3"/>
          </p:cNvCxnSpPr>
          <p:nvPr/>
        </p:nvCxnSpPr>
        <p:spPr>
          <a:xfrm rot="5400000" flipH="1" flipV="1">
            <a:off x="2969822" y="4839151"/>
            <a:ext cx="864096" cy="180020"/>
          </a:xfrm>
          <a:prstGeom prst="bentConnector4">
            <a:avLst>
              <a:gd name="adj1" fmla="val 25000"/>
              <a:gd name="adj2" fmla="val 226986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Elbow Connector 17"/>
          <p:cNvCxnSpPr>
            <a:stCxn id="13" idx="0"/>
            <a:endCxn id="7" idx="1"/>
          </p:cNvCxnSpPr>
          <p:nvPr/>
        </p:nvCxnSpPr>
        <p:spPr>
          <a:xfrm rot="5400000" flipH="1" flipV="1">
            <a:off x="1061580" y="4587094"/>
            <a:ext cx="864096" cy="684135"/>
          </a:xfrm>
          <a:prstGeom prst="bent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12" idx="3"/>
            <a:endCxn id="6" idx="1"/>
          </p:cNvCxnSpPr>
          <p:nvPr/>
        </p:nvCxnSpPr>
        <p:spPr>
          <a:xfrm>
            <a:off x="3059832" y="3200969"/>
            <a:ext cx="252028" cy="105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>
            <a:stCxn id="12" idx="0"/>
            <a:endCxn id="11" idx="2"/>
          </p:cNvCxnSpPr>
          <p:nvPr/>
        </p:nvCxnSpPr>
        <p:spPr>
          <a:xfrm flipV="1">
            <a:off x="2159732" y="2500510"/>
            <a:ext cx="0" cy="26841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>
            <a:stCxn id="11" idx="0"/>
          </p:cNvCxnSpPr>
          <p:nvPr/>
        </p:nvCxnSpPr>
        <p:spPr>
          <a:xfrm flipV="1">
            <a:off x="2159732" y="1268760"/>
            <a:ext cx="0" cy="36765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7" idx="0"/>
            <a:endCxn id="12" idx="2"/>
          </p:cNvCxnSpPr>
          <p:nvPr/>
        </p:nvCxnSpPr>
        <p:spPr>
          <a:xfrm flipH="1" flipV="1">
            <a:off x="2159732" y="3633017"/>
            <a:ext cx="504056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/>
          <p:nvPr/>
        </p:nvCxnSpPr>
        <p:spPr>
          <a:xfrm flipV="1">
            <a:off x="827584" y="3642565"/>
            <a:ext cx="432048" cy="171864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Elbow Connector 30"/>
          <p:cNvCxnSpPr>
            <a:stCxn id="14" idx="2"/>
            <a:endCxn id="12" idx="1"/>
          </p:cNvCxnSpPr>
          <p:nvPr/>
        </p:nvCxnSpPr>
        <p:spPr>
          <a:xfrm rot="5400000" flipH="1">
            <a:off x="773578" y="3687023"/>
            <a:ext cx="3024336" cy="2052228"/>
          </a:xfrm>
          <a:prstGeom prst="bentConnector4">
            <a:avLst>
              <a:gd name="adj1" fmla="val -7559"/>
              <a:gd name="adj2" fmla="val 155279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Rectangle 31"/>
          <p:cNvSpPr/>
          <p:nvPr/>
        </p:nvSpPr>
        <p:spPr>
          <a:xfrm>
            <a:off x="6300192" y="5396463"/>
            <a:ext cx="165618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National Authority</a:t>
            </a:r>
            <a:endParaRPr lang="en-AU" dirty="0"/>
          </a:p>
        </p:txBody>
      </p:sp>
      <p:sp>
        <p:nvSpPr>
          <p:cNvPr id="33" name="Rectangle 32"/>
          <p:cNvSpPr/>
          <p:nvPr/>
        </p:nvSpPr>
        <p:spPr>
          <a:xfrm>
            <a:off x="6300192" y="1636414"/>
            <a:ext cx="1656184" cy="8640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 smtClean="0"/>
              <a:t>Registered Information provider</a:t>
            </a:r>
            <a:endParaRPr lang="en-AU" dirty="0"/>
          </a:p>
        </p:txBody>
      </p:sp>
      <p:cxnSp>
        <p:nvCxnSpPr>
          <p:cNvPr id="35" name="Elbow Connector 34"/>
          <p:cNvCxnSpPr>
            <a:stCxn id="32" idx="0"/>
            <a:endCxn id="9" idx="2"/>
          </p:cNvCxnSpPr>
          <p:nvPr/>
        </p:nvCxnSpPr>
        <p:spPr>
          <a:xfrm rot="16200000" flipV="1">
            <a:off x="6156466" y="4424645"/>
            <a:ext cx="1084427" cy="859210"/>
          </a:xfrm>
          <a:prstGeom prst="bentConnector3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Elbow Connector 36"/>
          <p:cNvCxnSpPr>
            <a:stCxn id="9" idx="0"/>
            <a:endCxn id="33" idx="2"/>
          </p:cNvCxnSpPr>
          <p:nvPr/>
        </p:nvCxnSpPr>
        <p:spPr>
          <a:xfrm rot="5400000" flipH="1" flipV="1">
            <a:off x="6224964" y="2544620"/>
            <a:ext cx="947430" cy="859210"/>
          </a:xfrm>
          <a:prstGeom prst="bentConnector3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33" idx="0"/>
            <a:endCxn id="10" idx="2"/>
          </p:cNvCxnSpPr>
          <p:nvPr/>
        </p:nvCxnSpPr>
        <p:spPr>
          <a:xfrm flipV="1">
            <a:off x="7128284" y="1264197"/>
            <a:ext cx="0" cy="37221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Elbow Connector 40"/>
          <p:cNvCxnSpPr>
            <a:stCxn id="8" idx="0"/>
            <a:endCxn id="33" idx="2"/>
          </p:cNvCxnSpPr>
          <p:nvPr/>
        </p:nvCxnSpPr>
        <p:spPr>
          <a:xfrm rot="16200000" flipV="1">
            <a:off x="7131623" y="2497172"/>
            <a:ext cx="947429" cy="95410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/>
          <p:cNvCxnSpPr>
            <a:stCxn id="32" idx="0"/>
            <a:endCxn id="8" idx="2"/>
          </p:cNvCxnSpPr>
          <p:nvPr/>
        </p:nvCxnSpPr>
        <p:spPr>
          <a:xfrm rot="5400000" flipH="1" flipV="1">
            <a:off x="7063123" y="4377196"/>
            <a:ext cx="1084428" cy="954106"/>
          </a:xfrm>
          <a:prstGeom prst="bentConnector3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5076056" y="260648"/>
            <a:ext cx="0" cy="6192688"/>
          </a:xfrm>
          <a:prstGeom prst="line">
            <a:avLst/>
          </a:prstGeom>
          <a:ln w="38100">
            <a:solidFill>
              <a:schemeClr val="bg1">
                <a:lumMod val="85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179512" y="44624"/>
            <a:ext cx="39604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METAREA framework</a:t>
            </a:r>
            <a:endParaRPr lang="en-US" dirty="0"/>
          </a:p>
        </p:txBody>
      </p:sp>
      <p:sp>
        <p:nvSpPr>
          <p:cNvPr id="51" name="TextBox 50"/>
          <p:cNvSpPr txBox="1"/>
          <p:nvPr/>
        </p:nvSpPr>
        <p:spPr>
          <a:xfrm>
            <a:off x="5148064" y="35332"/>
            <a:ext cx="39604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NAVAREA framework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3707904" y="1916832"/>
            <a:ext cx="208823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SafetyNET</a:t>
            </a:r>
            <a:r>
              <a:rPr lang="en-US" sz="1400" i="1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 Panel approved</a:t>
            </a:r>
            <a:endParaRPr lang="en-US" sz="1400" i="1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64" name="Rectangle 63"/>
          <p:cNvSpPr/>
          <p:nvPr/>
        </p:nvSpPr>
        <p:spPr>
          <a:xfrm>
            <a:off x="107504" y="2636912"/>
            <a:ext cx="4752528" cy="2450469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TextBox 64"/>
          <p:cNvSpPr txBox="1"/>
          <p:nvPr/>
        </p:nvSpPr>
        <p:spPr>
          <a:xfrm>
            <a:off x="2483768" y="3717032"/>
            <a:ext cx="136815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WMO approved</a:t>
            </a:r>
            <a:endParaRPr lang="en-US" sz="1400" i="1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66" name="Rectangle 65"/>
          <p:cNvSpPr/>
          <p:nvPr/>
        </p:nvSpPr>
        <p:spPr>
          <a:xfrm>
            <a:off x="5292079" y="2634714"/>
            <a:ext cx="3672409" cy="2450469"/>
          </a:xfrm>
          <a:prstGeom prst="rect">
            <a:avLst/>
          </a:prstGeom>
          <a:noFill/>
          <a:ln>
            <a:solidFill>
              <a:schemeClr val="accent6">
                <a:lumMod val="7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TextBox 69"/>
          <p:cNvSpPr txBox="1"/>
          <p:nvPr/>
        </p:nvSpPr>
        <p:spPr>
          <a:xfrm>
            <a:off x="6660232" y="4405360"/>
            <a:ext cx="136815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IHO approved</a:t>
            </a:r>
            <a:endParaRPr lang="en-US" sz="1400" i="1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33823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AU" dirty="0" smtClean="0"/>
              <a:t>WWMIWS role analysis vs approval</a:t>
            </a:r>
            <a:endParaRPr lang="en-AU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80857030"/>
              </p:ext>
            </p:extLst>
          </p:nvPr>
        </p:nvGraphicFramePr>
        <p:xfrm>
          <a:off x="457200" y="1600200"/>
          <a:ext cx="8229600" cy="5034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54560"/>
                <a:gridCol w="1440160"/>
                <a:gridCol w="1543040"/>
                <a:gridCol w="1645920"/>
                <a:gridCol w="1645920"/>
              </a:tblGrid>
              <a:tr h="370840"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WMO approved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err="1" smtClean="0"/>
                        <a:t>SafetyNet</a:t>
                      </a:r>
                      <a:r>
                        <a:rPr lang="en-AU" dirty="0" smtClean="0"/>
                        <a:t> Panel approved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Broadcast MSI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Create MSI products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Issuing Service</a:t>
                      </a:r>
                    </a:p>
                    <a:p>
                      <a:r>
                        <a:rPr lang="en-AU" i="1" dirty="0" smtClean="0"/>
                        <a:t>(WWMIWS</a:t>
                      </a:r>
                      <a:r>
                        <a:rPr lang="en-AU" i="1" baseline="0" dirty="0" smtClean="0"/>
                        <a:t> RSMC)</a:t>
                      </a:r>
                      <a:endParaRPr lang="en-AU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Y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Preparation Service</a:t>
                      </a:r>
                    </a:p>
                    <a:p>
                      <a:r>
                        <a:rPr lang="en-AU" i="1" dirty="0" smtClean="0"/>
                        <a:t>(TC RSMC, other)</a:t>
                      </a:r>
                      <a:endParaRPr lang="en-AU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Y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METAREA Coordinator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National Met Service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National Authority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Registered</a:t>
                      </a:r>
                      <a:r>
                        <a:rPr lang="en-AU" baseline="0" dirty="0" smtClean="0"/>
                        <a:t> Information Provider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A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459418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274638"/>
            <a:ext cx="8568952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Assessment against GDPFS components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90573965"/>
              </p:ext>
            </p:extLst>
          </p:nvPr>
        </p:nvGraphicFramePr>
        <p:xfrm>
          <a:off x="457200" y="1600200"/>
          <a:ext cx="8229600" cy="3672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5920"/>
                <a:gridCol w="1645920"/>
                <a:gridCol w="1645920"/>
                <a:gridCol w="1645920"/>
                <a:gridCol w="164592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RSMC type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Roles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Products &amp; Characteristics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Verification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Activity</a:t>
                      </a:r>
                      <a:r>
                        <a:rPr lang="en-US" baseline="0" smtClean="0"/>
                        <a:t> responsibility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Wave model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2.2.11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2.2.37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ETDRR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Ocean model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2.2.1.7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2.2.13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No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ETOOFS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MEER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2.2.2.12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No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No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ETMEER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WWMIWS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2.2.2.11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No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No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WWMIWS Committee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Wave verification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2.2.3.4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2.2.37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N/A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ETWCH &amp; CBS OWFPS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TC RSMC’s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2.2.2.6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No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2.2.38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Technical </a:t>
                      </a:r>
                      <a:r>
                        <a:rPr lang="en-US" dirty="0" err="1" smtClean="0"/>
                        <a:t>Coord</a:t>
                      </a:r>
                      <a:r>
                        <a:rPr lang="en-US" dirty="0" smtClean="0"/>
                        <a:t> meeting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649595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</TotalTime>
  <Words>164</Words>
  <Application>Microsoft Office PowerPoint</Application>
  <PresentationFormat>On-screen Show (4:3)</PresentationFormat>
  <Paragraphs>81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SafetyNet roles comparison WWMIWS vs WWNWS</vt:lpstr>
      <vt:lpstr>PowerPoint Presentation</vt:lpstr>
      <vt:lpstr>WWMIWS role analysis vs approval</vt:lpstr>
      <vt:lpstr>Assessment against GDPFS components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NealZoe</dc:creator>
  <cp:lastModifiedBy>Neal Moodie</cp:lastModifiedBy>
  <cp:revision>13</cp:revision>
  <dcterms:created xsi:type="dcterms:W3CDTF">2015-10-11T08:11:41Z</dcterms:created>
  <dcterms:modified xsi:type="dcterms:W3CDTF">2018-07-31T10:16:57Z</dcterms:modified>
</cp:coreProperties>
</file>

<file path=docProps/thumbnail.jpeg>
</file>